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8" r:id="rId8"/>
    <p:sldId id="262" r:id="rId9"/>
    <p:sldId id="270" r:id="rId10"/>
    <p:sldId id="266" r:id="rId11"/>
    <p:sldId id="269" r:id="rId12"/>
    <p:sldId id="25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s Rosland" initials="JR" lastIdx="9" clrIdx="0">
    <p:extLst>
      <p:ext uri="{19B8F6BF-5375-455C-9EA6-DF929625EA0E}">
        <p15:presenceInfo xmlns:p15="http://schemas.microsoft.com/office/powerpoint/2012/main" userId="S::jrosland@vmware.com::df87787b-37ba-40a8-b53c-c79219cb59bb" providerId="AD"/>
      </p:ext>
    </p:extLst>
  </p:cmAuthor>
  <p:cmAuthor id="2" name="Guest User" initials="GU" lastIdx="1" clrIdx="1">
    <p:extLst>
      <p:ext uri="{19B8F6BF-5375-455C-9EA6-DF929625EA0E}">
        <p15:presenceInfo xmlns:p15="http://schemas.microsoft.com/office/powerpoint/2012/main" userId="S::urn:spo:anon#19f2606cae1064415f67a85ae71aac9b34a95c0fb430270e42e38828435d7e5a::" providerId="AD"/>
      </p:ext>
    </p:extLst>
  </p:cmAuthor>
  <p:cmAuthor id="3" name="James Peach" initials="JP" lastIdx="1" clrIdx="2">
    <p:extLst>
      <p:ext uri="{19B8F6BF-5375-455C-9EA6-DF929625EA0E}">
        <p15:presenceInfo xmlns:p15="http://schemas.microsoft.com/office/powerpoint/2012/main" userId="S::jpeach@vmware.com::6a6a4cbc-7f31-46db-9733-c5dd4cd814b4" providerId="AD"/>
      </p:ext>
    </p:extLst>
  </p:cmAuthor>
  <p:cmAuthor id="4" name="Steve Sloka" initials="SS" lastIdx="2" clrIdx="3">
    <p:extLst>
      <p:ext uri="{19B8F6BF-5375-455C-9EA6-DF929625EA0E}">
        <p15:presenceInfo xmlns:p15="http://schemas.microsoft.com/office/powerpoint/2012/main" userId="S::slokas@vmware.com::0abd97f1-7774-4abb-b883-686f463dae80" providerId="AD"/>
      </p:ext>
    </p:extLst>
  </p:cmAuthor>
  <p:cmAuthor id="5" name="Tong Liu" initials="TL" lastIdx="1" clrIdx="4">
    <p:extLst>
      <p:ext uri="{19B8F6BF-5375-455C-9EA6-DF929625EA0E}">
        <p15:presenceInfo xmlns:p15="http://schemas.microsoft.com/office/powerpoint/2012/main" userId="S::tongl@vmware.com::ecebe4c1-3ebb-432d-8922-5b00c9daded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4EDBF6-C6C8-E26C-F79E-03356232FDEE}" v="64" dt="2020-10-21T19:53:10.599"/>
    <p1510:client id="{490541B6-B315-0B95-2B21-0C9D9789025C}" v="427" dt="2020-10-20T23:22:40.210"/>
    <p1510:client id="{4ED1D65B-2173-F188-CA27-266B3794AEA4}" v="218" dt="2020-10-21T20:10:57.590"/>
    <p1510:client id="{564C41C5-54F9-45DA-671B-7A81D44629DB}" v="5" dt="2020-10-21T19:41:44.312"/>
    <p1510:client id="{62783700-F8A4-7842-A1F3-5B89F7E783B1}" v="87" dt="2020-10-21T19:46:59.849"/>
    <p1510:client id="{7F7A8756-B651-2ECB-DC04-7C4372AFBF53}" v="58" dt="2020-10-20T23:06:23.773"/>
    <p1510:client id="{8DB89B06-D482-4FE3-B30A-D8AB5CD43802}" v="17" dt="2020-10-21T20:52:02.899"/>
    <p1510:client id="{8F0B1DF2-0091-DB39-ED62-2870EA9F8823}" v="471" dt="2020-10-21T00:47:51.254"/>
    <p1510:client id="{A57BD7FD-11B6-4E19-9920-AAE4DE99FBAC}" v="2" dt="2020-10-21T17:02:20.482"/>
    <p1510:client id="{E1AECFE4-C06A-2337-561A-5C43E2AF18C1}" v="57" dt="2020-10-21T00:32:36.0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2:23.800" idx="1">
    <p:pos x="10" y="10"/>
    <p:text>Where's Steve Kriss?
</p:text>
    <p:extLst>
      <p:ext uri="{C676402C-5697-4E1C-873F-D02D1690AC5C}">
        <p15:threadingInfo xmlns:p15="http://schemas.microsoft.com/office/powerpoint/2012/main" timeZoneBias="420"/>
      </p:ext>
    </p:extLst>
  </p:cm>
  <p:cm authorId="1" dt="2020-10-20T16:12:41.519" idx="2">
    <p:pos x="10" y="106"/>
    <p:text>And Tong?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5" dt="2020-10-21T12:41:44.312" idx="1">
    <p:pos x="10" y="202"/>
    <p:text>Added myself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4:31.241" idx="3">
    <p:pos x="5966" y="866"/>
    <p:text>Want to add in something like "Managed and maintained by VMware 2019-2020"?
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5:10.571" idx="4">
    <p:pos x="7680" y="902"/>
    <p:text>Is this available in higher resolution?
</p:text>
    <p:extLst>
      <p:ext uri="{C676402C-5697-4E1C-873F-D02D1690AC5C}">
        <p15:threadingInfo xmlns:p15="http://schemas.microsoft.com/office/powerpoint/2012/main" timeZoneBias="420"/>
      </p:ext>
    </p:extLst>
  </p:cm>
  <p:cm authorId="4" dt="2020-10-21T13:50:58.552" idx="1">
    <p:pos x="7680" y="998"/>
    <p:text>[@Jonas Rosland] is it fuzzy or something?</p:text>
    <p:extLst>
      <p:ext uri="{C676402C-5697-4E1C-873F-D02D1690AC5C}">
        <p15:threadingInfo xmlns:p15="http://schemas.microsoft.com/office/powerpoint/2012/main" timeZoneBias="240">
          <p15:parentCm authorId="1" idx="4"/>
        </p15:threadingInfo>
      </p:ext>
    </p:extLst>
  </p:cm>
  <p:cm authorId="4" dt="2020-10-21T13:51:04.896" idx="2">
    <p:pos x="7680" y="1094"/>
    <p:text>I have the source images.</p:text>
    <p:extLst>
      <p:ext uri="{C676402C-5697-4E1C-873F-D02D1690AC5C}">
        <p15:threadingInfo xmlns:p15="http://schemas.microsoft.com/office/powerpoint/2012/main" timeZoneBias="240">
          <p15:parentCm authorId="1" idx="4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5:27.868" idx="5">
    <p:pos x="6872" y="-45"/>
    <p:text>What's new in "Release 1.9"?
</p:text>
    <p:extLst>
      <p:ext uri="{C676402C-5697-4E1C-873F-D02D1690AC5C}">
        <p15:threadingInfo xmlns:p15="http://schemas.microsoft.com/office/powerpoint/2012/main" timeZoneBias="420"/>
      </p:ext>
    </p:extLst>
  </p:cm>
  <p:cm authorId="1" dt="2020-10-20T16:15:45.181" idx="6">
    <p:pos x="6872" y="51"/>
    <p:text>Or "Since August 2020"?
</p:text>
    <p:extLst>
      <p:ext uri="{C676402C-5697-4E1C-873F-D02D1690AC5C}">
        <p15:threadingInfo xmlns:p15="http://schemas.microsoft.com/office/powerpoint/2012/main" timeZoneBias="420">
          <p15:parentCm authorId="1" idx="5"/>
        </p15:threadingInfo>
      </p:ext>
    </p:extLst>
  </p:cm>
  <p:cm authorId="2" dt="2020-10-20T17:32:36.093" idx="1">
    <p:pos x="5962" y="861"/>
    <p:text>Here, I'm referring to a number of smaller changes that make Contour work better with other projects:
* Envoy client certificates
* LoadBalancer status for IP addressing
* Upstream external-dns support
* Arm container images
Maybe there's some other changes in this area?
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6:11.448" idx="7">
    <p:pos x="7516" y="441"/>
    <p:text>Is this available in higher resolution?
</p:text>
    <p:extLst>
      <p:ext uri="{C676402C-5697-4E1C-873F-D02D1690AC5C}">
        <p15:threadingInfo xmlns:p15="http://schemas.microsoft.com/office/powerpoint/2012/main" timeZoneBias="420"/>
      </p:ext>
    </p:extLst>
  </p:cm>
  <p:cm authorId="1" dt="2020-10-20T16:19:36.282" idx="9">
    <p:pos x="7516" y="537"/>
    <p:text>Like this? https://d33wubrfki0l68.cloudfront.net/79c7b89669722ec2fe7bb76377570247a7121e91/ac574/img/posts/contourauth.png
</p:text>
    <p:extLst>
      <p:ext uri="{C676402C-5697-4E1C-873F-D02D1690AC5C}">
        <p15:threadingInfo xmlns:p15="http://schemas.microsoft.com/office/powerpoint/2012/main" timeZoneBias="420">
          <p15:parentCm authorId="1" idx="7"/>
        </p15:threadingInfo>
      </p:ext>
    </p:extLst>
  </p:cm>
  <p:cm authorId="3" dt="2020-10-20T17:41:39.758" idx="1">
    <p:pos x="10" y="10"/>
    <p:text>Example authorization servers:
https://github.com/istio-ecosystem/authservice
https://github.com/projectcontour/contour-authserver
https://github.com/open-policy-agent/opa-envoy-plugin
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0T16:16:33.995" idx="8">
    <p:pos x="6872" y="-45"/>
    <p:text>Any timeline, "early 2021", or something?
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arking&#10;&#10;Description automatically generated">
            <a:extLst>
              <a:ext uri="{FF2B5EF4-FFF2-40B4-BE49-F238E27FC236}">
                <a16:creationId xmlns:a16="http://schemas.microsoft.com/office/drawing/2014/main" id="{08890F81-9698-7343-8E0F-98FD339F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39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3D54-FF23-DC43-BDC1-7C9CB291E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41C84B-EB95-504C-BA13-9C91D5B99F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407B5-E07B-A34C-BE41-BDB7E9CCE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9D598-F34F-974C-9BED-70D728FE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C315E-7554-6248-82BB-A1F3479AA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992A2A-9484-704F-8448-BEC2E541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86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D25D-D4D9-9B49-BCF4-BED67C0B6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1B320-757B-9E4C-80EE-50CA31AB3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923A0-C47D-CF4A-9BFD-CE852F56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19C6B-09CC-5140-8A0D-050AFDB74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69FE6-C499-6545-97CB-807D22E77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583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6150A-49A0-A94E-8261-45284D2C29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06B609-CF01-9E40-8034-0330CF362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8B4FA-5A83-C04F-9F30-EC585173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3588A-3217-6446-8535-3F1E4CC70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3105A-F15E-1E49-9383-E6E4AE210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5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1780FF-4D28-A14A-8912-2BBA324C43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2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8AE5BA-CB5F-6D42-A69D-BDAFF3F0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98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EC30-1EC6-0B45-886D-C54A28927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15AA9-E6D5-EB42-856D-D7F76E3DB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8C696-DB20-FE4E-BCA3-1E6D04DD7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BA9E8-6E9D-2643-BAC0-4C3A0DBB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8B959-CE0A-9349-967C-65E9C9F16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5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2ABB8-9D88-6C41-80C4-559374A5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BBA06-00D4-984C-9728-9FBA0B5CAF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369E2-743F-AE40-A501-4B413DA75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7D002-7625-6C4D-A611-B3EF8178D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28119-6209-3A42-9367-80745DEF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14B60-64E5-D846-B4FA-C59A5F5F1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68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BF89B-CAA8-184C-9E27-A0BB1C7A7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8CDBD-425F-7A41-AD72-962CF2735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23AAB-EA6F-564F-8EE2-D4C84F834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8FEF2-00C2-4144-B776-C071AD79D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B557D1-2C72-E841-BF8D-F83754B46F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29C822-3D0C-0041-8C68-A647AAA81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117E9E-998E-C548-B640-68001DB4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30649-9254-4D43-A6A1-96BF95619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9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B057D-5C2F-7F42-AE47-35F4172F7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226243-985E-4A42-A8E6-775F0BC54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5F59E0-176C-0645-BBB0-A001D77A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8BB6A-917E-7C4C-BF10-8C88D5FE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55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43D1EE-4C18-D64D-AF72-D384686F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4635D-A243-9C46-A344-A23C5578B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54CF0D-459F-C340-99B0-DA3FEF855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47A66-C88D-BC41-AF2A-C7EF1831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6AF67-140E-4F4B-9967-B2ABE5506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77706-4CDE-2F47-B3B6-32941E4BB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E5F8F-5A8E-1842-BFDB-7266F8F6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7D77D-113D-E543-B73A-6171923F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5C94A-858C-D545-9D1B-DBB397BFB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93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480CF-C0EE-5943-BFB9-C1638E116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0343D-9B93-C141-A537-E7FE8084E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F46F0-409C-3E4E-BF8B-968079EE8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61B1-7C55-0C45-8BAC-6372BEDFA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D276A-E708-6147-A1E3-375C693ED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3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hyperlink" Target="https://github.com/projectcontour/community/blob/master/ROADMAP.md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lists.cncf.io/g/cncf-contour-users" TargetMode="External"/><Relationship Id="rId3" Type="http://schemas.openxmlformats.org/officeDocument/2006/relationships/image" Target="../media/image14.png"/><Relationship Id="rId7" Type="http://schemas.openxmlformats.org/officeDocument/2006/relationships/hyperlink" Target="https://github.com/projectcontour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11" Type="http://schemas.openxmlformats.org/officeDocument/2006/relationships/hyperlink" Target="https://projectcontour.io/community/" TargetMode="External"/><Relationship Id="rId5" Type="http://schemas.openxmlformats.org/officeDocument/2006/relationships/image" Target="../media/image16.pn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hyperlink" Target="https://www.youtube.com/playlist?list=PL7bmigfV0EqTBsPrnCkzhu0R4SAWnBjLj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1E3EC15-5521-4C4D-8C50-80159D61BEC0}"/>
              </a:ext>
            </a:extLst>
          </p:cNvPr>
          <p:cNvSpPr txBox="1">
            <a:spLocks/>
          </p:cNvSpPr>
          <p:nvPr/>
        </p:nvSpPr>
        <p:spPr>
          <a:xfrm>
            <a:off x="589883" y="1093304"/>
            <a:ext cx="8374235" cy="4384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Contour, A High Performance Multitenant Ingress Controller for Kubernetes</a:t>
            </a:r>
          </a:p>
        </p:txBody>
      </p:sp>
    </p:spTree>
    <p:extLst>
      <p:ext uri="{BB962C8B-B14F-4D97-AF65-F5344CB8AC3E}">
        <p14:creationId xmlns:p14="http://schemas.microsoft.com/office/powerpoint/2010/main" val="1052877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Roadmap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391195" y="1377071"/>
            <a:ext cx="9086437" cy="5103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 Limiting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LCM/Deployment Support (Helm Chart, Operator)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Envoy configuration knobs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 APIs Support</a:t>
            </a: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more details, visit our public </a:t>
            </a: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Roadmap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</a:t>
            </a:r>
          </a:p>
        </p:txBody>
      </p:sp>
    </p:spTree>
    <p:extLst>
      <p:ext uri="{BB962C8B-B14F-4D97-AF65-F5344CB8AC3E}">
        <p14:creationId xmlns:p14="http://schemas.microsoft.com/office/powerpoint/2010/main" val="1601651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34FB-F505-D740-9FE6-456A0DEA663B}"/>
              </a:ext>
            </a:extLst>
          </p:cNvPr>
          <p:cNvSpPr txBox="1">
            <a:spLocks/>
          </p:cNvSpPr>
          <p:nvPr/>
        </p:nvSpPr>
        <p:spPr>
          <a:xfrm>
            <a:off x="403682" y="-1732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Contour Community</a:t>
            </a:r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7B75510-E699-4FDE-95ED-CC6D385D3369}"/>
              </a:ext>
            </a:extLst>
          </p:cNvPr>
          <p:cNvSpPr/>
          <p:nvPr/>
        </p:nvSpPr>
        <p:spPr>
          <a:xfrm>
            <a:off x="298684" y="357256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2</a:t>
            </a: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.5k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GitHub Stars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5" name="Google Shape;165;p26">
            <a:extLst>
              <a:ext uri="{FF2B5EF4-FFF2-40B4-BE49-F238E27FC236}">
                <a16:creationId xmlns:a16="http://schemas.microsoft.com/office/drawing/2014/main" id="{38CEF417-AE48-4947-B270-454C8BFC3386}"/>
              </a:ext>
            </a:extLst>
          </p:cNvPr>
          <p:cNvSpPr/>
          <p:nvPr/>
        </p:nvSpPr>
        <p:spPr>
          <a:xfrm>
            <a:off x="1923784" y="357256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430+ Contributors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6" name="Google Shape;166;p26">
            <a:extLst>
              <a:ext uri="{FF2B5EF4-FFF2-40B4-BE49-F238E27FC236}">
                <a16:creationId xmlns:a16="http://schemas.microsoft.com/office/drawing/2014/main" id="{32A039DE-5EFE-4BFF-BD2D-C39DA0DEFF13}"/>
              </a:ext>
            </a:extLst>
          </p:cNvPr>
          <p:cNvSpPr/>
          <p:nvPr/>
        </p:nvSpPr>
        <p:spPr>
          <a:xfrm>
            <a:off x="298684" y="4564644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Maintainers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7" name="Google Shape;167;p26">
            <a:extLst>
              <a:ext uri="{FF2B5EF4-FFF2-40B4-BE49-F238E27FC236}">
                <a16:creationId xmlns:a16="http://schemas.microsoft.com/office/drawing/2014/main" id="{CEF174A6-2B35-4D17-8EF8-AED56F42CDFE}"/>
              </a:ext>
            </a:extLst>
          </p:cNvPr>
          <p:cNvSpPr/>
          <p:nvPr/>
        </p:nvSpPr>
        <p:spPr>
          <a:xfrm>
            <a:off x="298684" y="555671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731</a:t>
            </a: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 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Slack members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9" name="Google Shape;169;p26">
            <a:extLst>
              <a:ext uri="{FF2B5EF4-FFF2-40B4-BE49-F238E27FC236}">
                <a16:creationId xmlns:a16="http://schemas.microsoft.com/office/drawing/2014/main" id="{6F6C4A2C-A3F5-4917-9B96-3ABA60F72136}"/>
              </a:ext>
            </a:extLst>
          </p:cNvPr>
          <p:cNvSpPr/>
          <p:nvPr/>
        </p:nvSpPr>
        <p:spPr>
          <a:xfrm>
            <a:off x="3548884" y="555671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750+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Twitter followers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10" name="Google Shape;170;p26">
            <a:extLst>
              <a:ext uri="{FF2B5EF4-FFF2-40B4-BE49-F238E27FC236}">
                <a16:creationId xmlns:a16="http://schemas.microsoft.com/office/drawing/2014/main" id="{1B52C156-B156-428A-9779-6665726902E9}"/>
              </a:ext>
            </a:extLst>
          </p:cNvPr>
          <p:cNvSpPr/>
          <p:nvPr/>
        </p:nvSpPr>
        <p:spPr>
          <a:xfrm>
            <a:off x="1923784" y="4564644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55+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Releases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11" name="Google Shape;171;p26">
            <a:extLst>
              <a:ext uri="{FF2B5EF4-FFF2-40B4-BE49-F238E27FC236}">
                <a16:creationId xmlns:a16="http://schemas.microsoft.com/office/drawing/2014/main" id="{742D58C3-E091-4778-A4E3-BFE2FCAD4308}"/>
              </a:ext>
            </a:extLst>
          </p:cNvPr>
          <p:cNvSpPr/>
          <p:nvPr/>
        </p:nvSpPr>
        <p:spPr>
          <a:xfrm>
            <a:off x="3548884" y="357256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400+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Forks</a:t>
            </a:r>
          </a:p>
        </p:txBody>
      </p:sp>
      <p:sp>
        <p:nvSpPr>
          <p:cNvPr id="14" name="Google Shape;174;p26">
            <a:extLst>
              <a:ext uri="{FF2B5EF4-FFF2-40B4-BE49-F238E27FC236}">
                <a16:creationId xmlns:a16="http://schemas.microsoft.com/office/drawing/2014/main" id="{595AEFC3-CCCE-4C09-A211-AB79138C7B2B}"/>
              </a:ext>
            </a:extLst>
          </p:cNvPr>
          <p:cNvSpPr/>
          <p:nvPr/>
        </p:nvSpPr>
        <p:spPr>
          <a:xfrm>
            <a:off x="1923784" y="5556719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14</a:t>
            </a: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 Blogs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7 </a:t>
            </a:r>
            <a:r>
              <a:rPr lang="en-US" err="1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KubeCon</a:t>
            </a:r>
            <a:r>
              <a:rPr lang="en-US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 talks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16" name="Google Shape;176;p26">
            <a:extLst>
              <a:ext uri="{FF2B5EF4-FFF2-40B4-BE49-F238E27FC236}">
                <a16:creationId xmlns:a16="http://schemas.microsoft.com/office/drawing/2014/main" id="{DD88BB04-D2B2-4E3C-B9CB-6C76D27633C8}"/>
              </a:ext>
            </a:extLst>
          </p:cNvPr>
          <p:cNvSpPr/>
          <p:nvPr/>
        </p:nvSpPr>
        <p:spPr>
          <a:xfrm>
            <a:off x="3544652" y="4564644"/>
            <a:ext cx="1426800" cy="88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130+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Contributing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>
                <a:solidFill>
                  <a:srgbClr val="CC0000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Companies</a:t>
            </a:r>
            <a:endParaRPr b="0" i="0" u="none" strike="noStrike" cap="none">
              <a:solidFill>
                <a:srgbClr val="CC0000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pic>
        <p:nvPicPr>
          <p:cNvPr id="19" name="Google Shape;411;p39">
            <a:extLst>
              <a:ext uri="{FF2B5EF4-FFF2-40B4-BE49-F238E27FC236}">
                <a16:creationId xmlns:a16="http://schemas.microsoft.com/office/drawing/2014/main" id="{3D51E88C-558C-4A46-91E7-E8074660004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92293" y="1891170"/>
            <a:ext cx="1043816" cy="667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412;p39">
            <a:extLst>
              <a:ext uri="{FF2B5EF4-FFF2-40B4-BE49-F238E27FC236}">
                <a16:creationId xmlns:a16="http://schemas.microsoft.com/office/drawing/2014/main" id="{C3A79B35-B532-4D8E-9AD3-E7AF628B55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32685" y="3672263"/>
            <a:ext cx="1119216" cy="1119216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416;p39">
            <a:extLst>
              <a:ext uri="{FF2B5EF4-FFF2-40B4-BE49-F238E27FC236}">
                <a16:creationId xmlns:a16="http://schemas.microsoft.com/office/drawing/2014/main" id="{16E697CE-175F-49B6-8ABF-FF9D9360CB8F}"/>
              </a:ext>
            </a:extLst>
          </p:cNvPr>
          <p:cNvSpPr txBox="1"/>
          <p:nvPr/>
        </p:nvSpPr>
        <p:spPr>
          <a:xfrm>
            <a:off x="5501927" y="4791479"/>
            <a:ext cx="1526633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en" sz="1400">
                <a:solidFill>
                  <a:srgbClr val="000032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@</a:t>
            </a:r>
            <a:r>
              <a:rPr lang="en-US" sz="1400" err="1">
                <a:solidFill>
                  <a:srgbClr val="000032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projectcontour</a:t>
            </a:r>
            <a:endParaRPr lang="en-US"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  <a:p>
            <a:pPr lvl="0" algn="ctr"/>
            <a:endParaRPr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29" name="Google Shape;421;p39">
            <a:extLst>
              <a:ext uri="{FF2B5EF4-FFF2-40B4-BE49-F238E27FC236}">
                <a16:creationId xmlns:a16="http://schemas.microsoft.com/office/drawing/2014/main" id="{68B60E46-E4A8-4945-A00E-1A4231BC9796}"/>
              </a:ext>
            </a:extLst>
          </p:cNvPr>
          <p:cNvSpPr/>
          <p:nvPr/>
        </p:nvSpPr>
        <p:spPr>
          <a:xfrm>
            <a:off x="11409825" y="3504778"/>
            <a:ext cx="135028" cy="13499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32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31" name="Google Shape;423;p39">
            <a:extLst>
              <a:ext uri="{FF2B5EF4-FFF2-40B4-BE49-F238E27FC236}">
                <a16:creationId xmlns:a16="http://schemas.microsoft.com/office/drawing/2014/main" id="{2BFD2496-593E-489C-8D4D-FCBD55965461}"/>
              </a:ext>
            </a:extLst>
          </p:cNvPr>
          <p:cNvCxnSpPr/>
          <p:nvPr/>
        </p:nvCxnSpPr>
        <p:spPr>
          <a:xfrm>
            <a:off x="5322653" y="3572275"/>
            <a:ext cx="5851557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3" name="Google Shape;426;p39">
            <a:extLst>
              <a:ext uri="{FF2B5EF4-FFF2-40B4-BE49-F238E27FC236}">
                <a16:creationId xmlns:a16="http://schemas.microsoft.com/office/drawing/2014/main" id="{B1D2C6B5-40E2-46AC-A69D-C659B83C200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8532" y="1689302"/>
            <a:ext cx="953424" cy="95342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427;p39">
            <a:extLst>
              <a:ext uri="{FF2B5EF4-FFF2-40B4-BE49-F238E27FC236}">
                <a16:creationId xmlns:a16="http://schemas.microsoft.com/office/drawing/2014/main" id="{704DE4F3-FE3B-4F1E-9A0D-ED691D25B87E}"/>
              </a:ext>
            </a:extLst>
          </p:cNvPr>
          <p:cNvSpPr/>
          <p:nvPr/>
        </p:nvSpPr>
        <p:spPr>
          <a:xfrm rot="2668475">
            <a:off x="6085620" y="1789164"/>
            <a:ext cx="1017852" cy="163771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/>
            <a:r>
              <a:rPr lang="en-US" sz="1200">
                <a:solidFill>
                  <a:srgbClr val="000032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Slack.k8s.io</a:t>
            </a:r>
            <a:endParaRPr sz="12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EC09AE8C-2C0A-4BDB-A8EA-81D362AC1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85218" y="3669619"/>
            <a:ext cx="1119216" cy="1119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802922B8-E89E-44AE-8B3A-5E3CC5B48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754" y="5246387"/>
            <a:ext cx="2444978" cy="183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Freeform 33">
            <a:extLst>
              <a:ext uri="{FF2B5EF4-FFF2-40B4-BE49-F238E27FC236}">
                <a16:creationId xmlns:a16="http://schemas.microsoft.com/office/drawing/2014/main" id="{965E7286-76E3-48C3-9F66-20F7D5DD245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485218" y="1789936"/>
            <a:ext cx="1101731" cy="677454"/>
          </a:xfrm>
          <a:custGeom>
            <a:avLst/>
            <a:gdLst>
              <a:gd name="T0" fmla="*/ 386 w 386"/>
              <a:gd name="T1" fmla="*/ 217 h 237"/>
              <a:gd name="T2" fmla="*/ 385 w 386"/>
              <a:gd name="T3" fmla="*/ 217 h 237"/>
              <a:gd name="T4" fmla="*/ 385 w 386"/>
              <a:gd name="T5" fmla="*/ 0 h 237"/>
              <a:gd name="T6" fmla="*/ 1 w 386"/>
              <a:gd name="T7" fmla="*/ 0 h 237"/>
              <a:gd name="T8" fmla="*/ 1 w 386"/>
              <a:gd name="T9" fmla="*/ 217 h 237"/>
              <a:gd name="T10" fmla="*/ 0 w 386"/>
              <a:gd name="T11" fmla="*/ 217 h 237"/>
              <a:gd name="T12" fmla="*/ 1 w 386"/>
              <a:gd name="T13" fmla="*/ 219 h 237"/>
              <a:gd name="T14" fmla="*/ 1 w 386"/>
              <a:gd name="T15" fmla="*/ 237 h 237"/>
              <a:gd name="T16" fmla="*/ 385 w 386"/>
              <a:gd name="T17" fmla="*/ 237 h 237"/>
              <a:gd name="T18" fmla="*/ 385 w 386"/>
              <a:gd name="T19" fmla="*/ 219 h 237"/>
              <a:gd name="T20" fmla="*/ 386 w 386"/>
              <a:gd name="T21" fmla="*/ 217 h 237"/>
              <a:gd name="T22" fmla="*/ 193 w 386"/>
              <a:gd name="T23" fmla="*/ 146 h 237"/>
              <a:gd name="T24" fmla="*/ 26 w 386"/>
              <a:gd name="T25" fmla="*/ 16 h 237"/>
              <a:gd name="T26" fmla="*/ 360 w 386"/>
              <a:gd name="T27" fmla="*/ 16 h 237"/>
              <a:gd name="T28" fmla="*/ 193 w 386"/>
              <a:gd name="T29" fmla="*/ 146 h 237"/>
              <a:gd name="T30" fmla="*/ 184 w 386"/>
              <a:gd name="T31" fmla="*/ 159 h 237"/>
              <a:gd name="T32" fmla="*/ 193 w 386"/>
              <a:gd name="T33" fmla="*/ 162 h 237"/>
              <a:gd name="T34" fmla="*/ 202 w 386"/>
              <a:gd name="T35" fmla="*/ 159 h 237"/>
              <a:gd name="T36" fmla="*/ 244 w 386"/>
              <a:gd name="T37" fmla="*/ 127 h 237"/>
              <a:gd name="T38" fmla="*/ 364 w 386"/>
              <a:gd name="T39" fmla="*/ 221 h 237"/>
              <a:gd name="T40" fmla="*/ 22 w 386"/>
              <a:gd name="T41" fmla="*/ 221 h 237"/>
              <a:gd name="T42" fmla="*/ 142 w 386"/>
              <a:gd name="T43" fmla="*/ 127 h 237"/>
              <a:gd name="T44" fmla="*/ 184 w 386"/>
              <a:gd name="T45" fmla="*/ 159 h 237"/>
              <a:gd name="T46" fmla="*/ 257 w 386"/>
              <a:gd name="T47" fmla="*/ 116 h 237"/>
              <a:gd name="T48" fmla="*/ 369 w 386"/>
              <a:gd name="T49" fmla="*/ 29 h 237"/>
              <a:gd name="T50" fmla="*/ 369 w 386"/>
              <a:gd name="T51" fmla="*/ 204 h 237"/>
              <a:gd name="T52" fmla="*/ 257 w 386"/>
              <a:gd name="T53" fmla="*/ 116 h 237"/>
              <a:gd name="T54" fmla="*/ 17 w 386"/>
              <a:gd name="T55" fmla="*/ 29 h 237"/>
              <a:gd name="T56" fmla="*/ 129 w 386"/>
              <a:gd name="T57" fmla="*/ 116 h 237"/>
              <a:gd name="T58" fmla="*/ 17 w 386"/>
              <a:gd name="T59" fmla="*/ 204 h 237"/>
              <a:gd name="T60" fmla="*/ 17 w 386"/>
              <a:gd name="T61" fmla="*/ 29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86" h="237">
                <a:moveTo>
                  <a:pt x="386" y="217"/>
                </a:moveTo>
                <a:cubicBezTo>
                  <a:pt x="385" y="217"/>
                  <a:pt x="385" y="217"/>
                  <a:pt x="385" y="217"/>
                </a:cubicBezTo>
                <a:cubicBezTo>
                  <a:pt x="385" y="0"/>
                  <a:pt x="385" y="0"/>
                  <a:pt x="385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217"/>
                  <a:pt x="1" y="217"/>
                  <a:pt x="1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1" y="219"/>
                  <a:pt x="1" y="219"/>
                  <a:pt x="1" y="219"/>
                </a:cubicBezTo>
                <a:cubicBezTo>
                  <a:pt x="1" y="237"/>
                  <a:pt x="1" y="237"/>
                  <a:pt x="1" y="237"/>
                </a:cubicBezTo>
                <a:cubicBezTo>
                  <a:pt x="385" y="237"/>
                  <a:pt x="385" y="237"/>
                  <a:pt x="385" y="237"/>
                </a:cubicBezTo>
                <a:cubicBezTo>
                  <a:pt x="385" y="219"/>
                  <a:pt x="385" y="219"/>
                  <a:pt x="385" y="219"/>
                </a:cubicBezTo>
                <a:lnTo>
                  <a:pt x="386" y="217"/>
                </a:lnTo>
                <a:close/>
                <a:moveTo>
                  <a:pt x="193" y="146"/>
                </a:moveTo>
                <a:cubicBezTo>
                  <a:pt x="26" y="16"/>
                  <a:pt x="26" y="16"/>
                  <a:pt x="26" y="16"/>
                </a:cubicBezTo>
                <a:cubicBezTo>
                  <a:pt x="360" y="16"/>
                  <a:pt x="360" y="16"/>
                  <a:pt x="360" y="16"/>
                </a:cubicBezTo>
                <a:lnTo>
                  <a:pt x="193" y="146"/>
                </a:lnTo>
                <a:close/>
                <a:moveTo>
                  <a:pt x="184" y="159"/>
                </a:moveTo>
                <a:cubicBezTo>
                  <a:pt x="186" y="161"/>
                  <a:pt x="190" y="162"/>
                  <a:pt x="193" y="162"/>
                </a:cubicBezTo>
                <a:cubicBezTo>
                  <a:pt x="196" y="162"/>
                  <a:pt x="200" y="161"/>
                  <a:pt x="202" y="159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364" y="221"/>
                  <a:pt x="364" y="221"/>
                  <a:pt x="364" y="221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142" y="127"/>
                  <a:pt x="142" y="127"/>
                  <a:pt x="142" y="127"/>
                </a:cubicBezTo>
                <a:lnTo>
                  <a:pt x="184" y="159"/>
                </a:lnTo>
                <a:close/>
                <a:moveTo>
                  <a:pt x="257" y="116"/>
                </a:moveTo>
                <a:cubicBezTo>
                  <a:pt x="369" y="29"/>
                  <a:pt x="369" y="29"/>
                  <a:pt x="369" y="29"/>
                </a:cubicBezTo>
                <a:cubicBezTo>
                  <a:pt x="369" y="204"/>
                  <a:pt x="369" y="204"/>
                  <a:pt x="369" y="204"/>
                </a:cubicBezTo>
                <a:lnTo>
                  <a:pt x="257" y="116"/>
                </a:lnTo>
                <a:close/>
                <a:moveTo>
                  <a:pt x="17" y="29"/>
                </a:moveTo>
                <a:cubicBezTo>
                  <a:pt x="129" y="116"/>
                  <a:pt x="129" y="116"/>
                  <a:pt x="129" y="116"/>
                </a:cubicBezTo>
                <a:cubicBezTo>
                  <a:pt x="17" y="204"/>
                  <a:pt x="17" y="204"/>
                  <a:pt x="17" y="204"/>
                </a:cubicBezTo>
                <a:lnTo>
                  <a:pt x="17" y="29"/>
                </a:lnTo>
                <a:close/>
              </a:path>
            </a:pathLst>
          </a:custGeom>
          <a:solidFill>
            <a:srgbClr val="00003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416;p39">
            <a:extLst>
              <a:ext uri="{FF2B5EF4-FFF2-40B4-BE49-F238E27FC236}">
                <a16:creationId xmlns:a16="http://schemas.microsoft.com/office/drawing/2014/main" id="{2CE4E621-8670-4E89-8D98-87AA53F96E93}"/>
              </a:ext>
            </a:extLst>
          </p:cNvPr>
          <p:cNvSpPr txBox="1"/>
          <p:nvPr/>
        </p:nvSpPr>
        <p:spPr>
          <a:xfrm>
            <a:off x="7660585" y="4791479"/>
            <a:ext cx="2750995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https://github.com/projectcontour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 algn="ctr"/>
            <a:endParaRPr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41" name="Google Shape;416;p39">
            <a:extLst>
              <a:ext uri="{FF2B5EF4-FFF2-40B4-BE49-F238E27FC236}">
                <a16:creationId xmlns:a16="http://schemas.microsoft.com/office/drawing/2014/main" id="{4650260F-E35F-46B4-ABEF-7104270F39C1}"/>
              </a:ext>
            </a:extLst>
          </p:cNvPr>
          <p:cNvSpPr txBox="1"/>
          <p:nvPr/>
        </p:nvSpPr>
        <p:spPr>
          <a:xfrm>
            <a:off x="5832760" y="2853394"/>
            <a:ext cx="919065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en-US" sz="1400">
                <a:solidFill>
                  <a:srgbClr val="000032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#contour</a:t>
            </a:r>
          </a:p>
          <a:p>
            <a:pPr lvl="0" algn="ctr"/>
            <a:endParaRPr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42" name="Google Shape;416;p39">
            <a:extLst>
              <a:ext uri="{FF2B5EF4-FFF2-40B4-BE49-F238E27FC236}">
                <a16:creationId xmlns:a16="http://schemas.microsoft.com/office/drawing/2014/main" id="{7A683753-B6A4-4703-8D17-E961F63292A9}"/>
              </a:ext>
            </a:extLst>
          </p:cNvPr>
          <p:cNvSpPr txBox="1"/>
          <p:nvPr/>
        </p:nvSpPr>
        <p:spPr>
          <a:xfrm>
            <a:off x="7634144" y="2840950"/>
            <a:ext cx="2803878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algn="ctr"/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cncf-contour-users@lists.cncf.io</a:t>
            </a: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/>
            <a:endParaRPr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cxnSp>
        <p:nvCxnSpPr>
          <p:cNvPr id="43" name="Google Shape;423;p39">
            <a:extLst>
              <a:ext uri="{FF2B5EF4-FFF2-40B4-BE49-F238E27FC236}">
                <a16:creationId xmlns:a16="http://schemas.microsoft.com/office/drawing/2014/main" id="{B46B4D82-E82C-4DAC-9288-2E65B9F918FD}"/>
              </a:ext>
            </a:extLst>
          </p:cNvPr>
          <p:cNvCxnSpPr/>
          <p:nvPr/>
        </p:nvCxnSpPr>
        <p:spPr>
          <a:xfrm>
            <a:off x="5321913" y="5487299"/>
            <a:ext cx="5851557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16;p39">
            <a:extLst>
              <a:ext uri="{FF2B5EF4-FFF2-40B4-BE49-F238E27FC236}">
                <a16:creationId xmlns:a16="http://schemas.microsoft.com/office/drawing/2014/main" id="{391BDDFA-0C9E-4763-9835-5A29A65A42DD}"/>
              </a:ext>
            </a:extLst>
          </p:cNvPr>
          <p:cNvSpPr txBox="1"/>
          <p:nvPr/>
        </p:nvSpPr>
        <p:spPr>
          <a:xfrm>
            <a:off x="7700474" y="5788547"/>
            <a:ext cx="3566523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https://www.youtube.com/playlist?list=PL7bmigfV0EqTBsPrnCkzhu0R4SAWnBjLj</a:t>
            </a:r>
            <a:endParaRPr sz="1400" dirty="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pic>
        <p:nvPicPr>
          <p:cNvPr id="37" name="Picture 36" descr="A picture containing drawing&#10;&#10;Description automatically generated">
            <a:extLst>
              <a:ext uri="{FF2B5EF4-FFF2-40B4-BE49-F238E27FC236}">
                <a16:creationId xmlns:a16="http://schemas.microsoft.com/office/drawing/2014/main" id="{E29DF6F6-FB59-417E-A7AD-1E113229D9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474" y="1318822"/>
            <a:ext cx="5191418" cy="1694383"/>
          </a:xfrm>
          <a:prstGeom prst="rect">
            <a:avLst/>
          </a:prstGeom>
        </p:spPr>
      </p:pic>
      <p:sp>
        <p:nvSpPr>
          <p:cNvPr id="47" name="Google Shape;416;p39">
            <a:extLst>
              <a:ext uri="{FF2B5EF4-FFF2-40B4-BE49-F238E27FC236}">
                <a16:creationId xmlns:a16="http://schemas.microsoft.com/office/drawing/2014/main" id="{7DCDC00A-BD5D-454B-A417-0D2BC0ABCA6C}"/>
              </a:ext>
            </a:extLst>
          </p:cNvPr>
          <p:cNvSpPr txBox="1"/>
          <p:nvPr/>
        </p:nvSpPr>
        <p:spPr>
          <a:xfrm>
            <a:off x="1652050" y="2855728"/>
            <a:ext cx="3192666" cy="27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projectcontour.io</a:t>
            </a:r>
          </a:p>
          <a:p>
            <a:pPr lvl="0"/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https://projectcontour.io/community/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sz="1400">
              <a:solidFill>
                <a:srgbClr val="000032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50196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4723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avatar for Nick Young">
            <a:extLst>
              <a:ext uri="{FF2B5EF4-FFF2-40B4-BE49-F238E27FC236}">
                <a16:creationId xmlns:a16="http://schemas.microsoft.com/office/drawing/2014/main" id="{E67FC30C-7E07-3341-91E4-9F5930530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12490" b="3"/>
          <a:stretch/>
        </p:blipFill>
        <p:spPr bwMode="auto">
          <a:xfrm>
            <a:off x="879006" y="254132"/>
            <a:ext cx="1240742" cy="163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erson wearing a blue shirt and smiling at the camera&#10;&#10;Description automatically generated">
            <a:extLst>
              <a:ext uri="{FF2B5EF4-FFF2-40B4-BE49-F238E27FC236}">
                <a16:creationId xmlns:a16="http://schemas.microsoft.com/office/drawing/2014/main" id="{947F56B9-5BD5-5040-8307-3E103035A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31" r="20184" b="3"/>
          <a:stretch/>
        </p:blipFill>
        <p:spPr>
          <a:xfrm>
            <a:off x="696218" y="3538684"/>
            <a:ext cx="1423530" cy="1878612"/>
          </a:xfrm>
          <a:prstGeom prst="rect">
            <a:avLst/>
          </a:prstGeom>
        </p:spPr>
      </p:pic>
      <p:pic>
        <p:nvPicPr>
          <p:cNvPr id="1026" name="Picture 2" descr="avatar for Steve Sloka">
            <a:extLst>
              <a:ext uri="{FF2B5EF4-FFF2-40B4-BE49-F238E27FC236}">
                <a16:creationId xmlns:a16="http://schemas.microsoft.com/office/drawing/2014/main" id="{F34CB30C-2B7E-9847-BB42-14EB29FAA3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6" r="17267" b="-1"/>
          <a:stretch/>
        </p:blipFill>
        <p:spPr bwMode="auto">
          <a:xfrm>
            <a:off x="4243050" y="236021"/>
            <a:ext cx="1240742" cy="163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erson">
            <a:extLst>
              <a:ext uri="{FF2B5EF4-FFF2-40B4-BE49-F238E27FC236}">
                <a16:creationId xmlns:a16="http://schemas.microsoft.com/office/drawing/2014/main" id="{BCF87913-F569-D541-B749-084B6D671F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6" r="16280" b="3"/>
          <a:stretch/>
        </p:blipFill>
        <p:spPr bwMode="auto">
          <a:xfrm>
            <a:off x="8210933" y="236021"/>
            <a:ext cx="1240742" cy="1637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783103" y="1964477"/>
            <a:ext cx="2942420" cy="13576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Nick Young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Technical Lead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Staff Engineer, VMware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900" err="1">
                <a:latin typeface="Arial" panose="020B0604020202020204" pitchFamily="34" charset="0"/>
                <a:cs typeface="Arial" panose="020B0604020202020204" pitchFamily="34" charset="0"/>
              </a:rPr>
              <a:t>youngnick</a:t>
            </a:r>
            <a:endParaRPr lang="en-US" sz="1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6C86679-0133-344A-B86C-607659CD2549}"/>
              </a:ext>
            </a:extLst>
          </p:cNvPr>
          <p:cNvSpPr txBox="1">
            <a:spLocks/>
          </p:cNvSpPr>
          <p:nvPr/>
        </p:nvSpPr>
        <p:spPr>
          <a:xfrm>
            <a:off x="755614" y="5430205"/>
            <a:ext cx="2942421" cy="10348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>
                <a:latin typeface="Arial"/>
                <a:cs typeface="Arial"/>
              </a:rPr>
              <a:t>Michael Michael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/>
                <a:cs typeface="Arial"/>
              </a:rPr>
              <a:t>Product Lead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/>
                <a:cs typeface="Arial"/>
              </a:rPr>
              <a:t>Director of PM, VMware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/>
                <a:cs typeface="Arial"/>
              </a:rPr>
              <a:t>@m2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BF3BA6E-FAC7-2F48-A269-84B8EFF2C8EC}"/>
              </a:ext>
            </a:extLst>
          </p:cNvPr>
          <p:cNvSpPr txBox="1">
            <a:spLocks/>
          </p:cNvSpPr>
          <p:nvPr/>
        </p:nvSpPr>
        <p:spPr>
          <a:xfrm>
            <a:off x="4144028" y="1962474"/>
            <a:ext cx="3487412" cy="13576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Steve Sloka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Sr. Member of Technical Staff, VMware</a:t>
            </a:r>
          </a:p>
          <a:p>
            <a:pPr>
              <a:spcAft>
                <a:spcPts val="600"/>
              </a:spcAft>
            </a:pPr>
            <a:r>
              <a:rPr lang="en-US" sz="190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900" err="1">
                <a:latin typeface="Arial" panose="020B0604020202020204" pitchFamily="34" charset="0"/>
                <a:cs typeface="Arial" panose="020B0604020202020204" pitchFamily="34" charset="0"/>
              </a:rPr>
              <a:t>stevesloka</a:t>
            </a:r>
            <a:endParaRPr lang="en-US" sz="1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C45136F-731C-CC45-A1FA-20AC761542BD}"/>
              </a:ext>
            </a:extLst>
          </p:cNvPr>
          <p:cNvSpPr txBox="1">
            <a:spLocks/>
          </p:cNvSpPr>
          <p:nvPr/>
        </p:nvSpPr>
        <p:spPr>
          <a:xfrm>
            <a:off x="8049945" y="1917242"/>
            <a:ext cx="3487412" cy="13289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James Peach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Staff Engineer, VMware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@jpeach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54CDC48-896A-B84B-913E-0C373E108BB2}"/>
              </a:ext>
            </a:extLst>
          </p:cNvPr>
          <p:cNvSpPr txBox="1">
            <a:spLocks/>
          </p:cNvSpPr>
          <p:nvPr/>
        </p:nvSpPr>
        <p:spPr>
          <a:xfrm>
            <a:off x="4164056" y="5430205"/>
            <a:ext cx="3030851" cy="892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Steve Kriss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Staff Engineer, VMware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@skriss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C070C2-620C-224A-88FB-B749013005C0}"/>
              </a:ext>
            </a:extLst>
          </p:cNvPr>
          <p:cNvSpPr txBox="1">
            <a:spLocks/>
          </p:cNvSpPr>
          <p:nvPr/>
        </p:nvSpPr>
        <p:spPr>
          <a:xfrm>
            <a:off x="8050512" y="5414115"/>
            <a:ext cx="3807349" cy="635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Tong Liu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Engineering Manager, VMware</a:t>
            </a:r>
          </a:p>
          <a:p>
            <a:pPr>
              <a:spcAft>
                <a:spcPts val="600"/>
              </a:spcAft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@tongl</a:t>
            </a:r>
          </a:p>
        </p:txBody>
      </p:sp>
      <p:pic>
        <p:nvPicPr>
          <p:cNvPr id="2" name="Picture 2" descr="Person">
            <a:extLst>
              <a:ext uri="{FF2B5EF4-FFF2-40B4-BE49-F238E27FC236}">
                <a16:creationId xmlns:a16="http://schemas.microsoft.com/office/drawing/2014/main" id="{CF6B86A2-65DB-8644-B369-FCF44F0BF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29"/>
          <a:stretch/>
        </p:blipFill>
        <p:spPr bwMode="auto">
          <a:xfrm>
            <a:off x="4243050" y="3498225"/>
            <a:ext cx="1612357" cy="187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A person standing in front of a book shelf&#10;&#10;Description automatically generated">
            <a:extLst>
              <a:ext uri="{FF2B5EF4-FFF2-40B4-BE49-F238E27FC236}">
                <a16:creationId xmlns:a16="http://schemas.microsoft.com/office/drawing/2014/main" id="{FB929111-2248-4C18-9A1C-8DAA84B278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2167" y="3538047"/>
            <a:ext cx="1379357" cy="183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4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Contour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391195" y="1192176"/>
            <a:ext cx="9086437" cy="5288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Contour is an open source Kubernetes ingress controller providing a control plane for the Envoy edge and service proxy.​</a:t>
            </a:r>
            <a:b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Contour supports dynamic configuration updates and multi-team ingress delegation out of the box while maintaining a lightweight profile.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oogle Shape;111;p21">
            <a:extLst>
              <a:ext uri="{FF2B5EF4-FFF2-40B4-BE49-F238E27FC236}">
                <a16:creationId xmlns:a16="http://schemas.microsoft.com/office/drawing/2014/main" id="{FFB3C067-3BED-5E41-9FBA-791B0E96CBB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5166" y="1377071"/>
            <a:ext cx="1849850" cy="1849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2574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Highlights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391195" y="1377071"/>
            <a:ext cx="9086437" cy="5103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Started in September 2017 at </a:t>
            </a:r>
            <a:r>
              <a:rPr lang="en-US" sz="240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Heptio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Released v1.0 in November 2019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Donated to the CNCF at Incubation level in July 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Released v1.10 in November 2020</a:t>
            </a:r>
          </a:p>
        </p:txBody>
      </p:sp>
      <p:pic>
        <p:nvPicPr>
          <p:cNvPr id="6" name="Google Shape;111;p21">
            <a:extLst>
              <a:ext uri="{FF2B5EF4-FFF2-40B4-BE49-F238E27FC236}">
                <a16:creationId xmlns:a16="http://schemas.microsoft.com/office/drawing/2014/main" id="{FFB3C067-3BED-5E41-9FBA-791B0E96CBB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5166" y="1377071"/>
            <a:ext cx="1849850" cy="1849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0665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E08363C-FBC2-EF4A-B320-445C3887DF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FB4E9EEA-04DB-1648-96C8-1A72507699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85391" y="3428999"/>
            <a:ext cx="4015409" cy="401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1A04DA2F-B6A1-1549-B7DD-AF828F1DC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382"/>
            <a:ext cx="12192000" cy="507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4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New?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391195" y="1377071"/>
            <a:ext cx="9086437" cy="510324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External Authorization Support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pPr marL="342900" indent="-342900">
              <a:buFont typeface="Arial,Sans-Serif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CORS Support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+mj-lt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,Sans-Serif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Envoy </a:t>
            </a:r>
            <a:r>
              <a:rPr lang="en-US" sz="2400" err="1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xDS</a:t>
            </a: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 v3 Support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+mj-lt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Improved Integration Support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Knative</a:t>
            </a: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 Ingress support with net-contour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pPr marL="342900" indent="-342900">
              <a:buFont typeface="Arial,Sans-Serif" panose="020B0604020202020204" pitchFamily="34" charset="0"/>
              <a:buChar char="•"/>
            </a:pPr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Contour Operator (Alpha)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+mj-lt"/>
              <a:cs typeface="Arial"/>
            </a:endParaRPr>
          </a:p>
          <a:p>
            <a:pPr marL="342900" indent="-342900">
              <a:buFont typeface="Arial,Sans-Serif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0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Lkl</a:t>
            </a:r>
            <a:endParaRPr lang="en-US" sz="1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0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oiiiiiiiiiiiiiiiiiiiiiiiiiiiiiiiiiiiiiiiiiiiiiiiiiiiiiiiiiiiiiii</a:t>
            </a:r>
            <a:endParaRPr lang="en-US" sz="1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38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External Authorization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C29058-5CA4-7444-84FB-19552628A5DC}"/>
              </a:ext>
            </a:extLst>
          </p:cNvPr>
          <p:cNvSpPr txBox="1">
            <a:spLocks/>
          </p:cNvSpPr>
          <p:nvPr/>
        </p:nvSpPr>
        <p:spPr>
          <a:xfrm>
            <a:off x="391195" y="1377071"/>
            <a:ext cx="9086437" cy="5103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One of the earliest user-requested features for Contour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Makes it easy for platform operators to enable authorization across a portfolio of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Build your own authorization server, or use one from the broader Envoy ecosystem (for example, Istio's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authservice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2400" dirty="0">
                <a:ea typeface="+mj-lt"/>
                <a:cs typeface="+mj-lt"/>
              </a:rPr>
              <a:t>https://github.com/istio-ecosystem/authservice)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highlight>
                <a:srgbClr val="FFFF00"/>
              </a:highlight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5050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059CCD5-6CC8-A349-8AAD-258B403F82C7}"/>
              </a:ext>
            </a:extLst>
          </p:cNvPr>
          <p:cNvSpPr txBox="1">
            <a:spLocks/>
          </p:cNvSpPr>
          <p:nvPr/>
        </p:nvSpPr>
        <p:spPr>
          <a:xfrm>
            <a:off x="393743" y="-739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Ext. Auth. Architecture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E08363C-FBC2-EF4A-B320-445C3887DF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FB4E9EEA-04DB-1648-96C8-1A72507699B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85391" y="3428999"/>
            <a:ext cx="4015409" cy="401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757F80-3F44-654F-834A-32B9A45F06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130"/>
          <a:stretch/>
        </p:blipFill>
        <p:spPr>
          <a:xfrm>
            <a:off x="1415179" y="706041"/>
            <a:ext cx="10515599" cy="61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50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9106DF-E7CD-4DC3-90B9-AE8DA95AAF9F}"/>
              </a:ext>
            </a:extLst>
          </p:cNvPr>
          <p:cNvSpPr txBox="1"/>
          <p:nvPr/>
        </p:nvSpPr>
        <p:spPr>
          <a:xfrm>
            <a:off x="713874" y="2550695"/>
            <a:ext cx="4235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3732514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</Words>
  <Application>Microsoft Office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Arial,Sans-Serif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Sloka</dc:creator>
  <cp:lastModifiedBy>Michael Michael</cp:lastModifiedBy>
  <cp:revision>2</cp:revision>
  <dcterms:created xsi:type="dcterms:W3CDTF">2020-10-13T16:11:46Z</dcterms:created>
  <dcterms:modified xsi:type="dcterms:W3CDTF">2020-10-21T20:52:02Z</dcterms:modified>
</cp:coreProperties>
</file>

<file path=docProps/thumbnail.jpeg>
</file>